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8" r:id="rId3"/>
    <p:sldId id="259" r:id="rId4"/>
    <p:sldId id="260" r:id="rId5"/>
    <p:sldId id="261" r:id="rId6"/>
    <p:sldId id="262" r:id="rId7"/>
    <p:sldId id="264" r:id="rId9"/>
    <p:sldId id="265" r:id="rId10"/>
    <p:sldId id="268" r:id="rId11"/>
    <p:sldId id="269" r:id="rId12"/>
    <p:sldId id="276" r:id="rId13"/>
    <p:sldId id="277" r:id="rId14"/>
    <p:sldId id="278" r:id="rId15"/>
    <p:sldId id="273" r:id="rId16"/>
    <p:sldId id="272" r:id="rId17"/>
    <p:sldId id="274" r:id="rId18"/>
    <p:sldId id="27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7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2.png>
</file>

<file path=ppt/media/image3.jpeg>
</file>

<file path=ppt/media/image4.png>
</file>

<file path=ppt/media/image5.png>
</file>

<file path=ppt/media/image6.wdp>
</file>

<file path=ppt/media/image7.jpeg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5F27D-8D9D-4EEB-A70F-FB9048E533A3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A1A76-AB06-4152-9993-670A7AB7C0C0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A1A76-AB06-4152-9993-670A7AB7C0C0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92782-793B-4D1C-8DBC-B30FD90D2F33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80857-6C5A-468D-AFEC-E49D13069738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hyperlink" Target="https://arxiv.org/pdf/2207.10564.pdf" TargetMode="External"/><Relationship Id="rId6" Type="http://schemas.openxmlformats.org/officeDocument/2006/relationships/hyperlink" Target="https://ieeexplore.ieee.org/document/9791380" TargetMode="External"/><Relationship Id="rId5" Type="http://schemas.openxmlformats.org/officeDocument/2006/relationships/hyperlink" Target="https://ieeexplore.ieee.org/document/9506063" TargetMode="External"/><Relationship Id="rId4" Type="http://schemas.openxmlformats.org/officeDocument/2006/relationships/hyperlink" Target="https://ieeexplore.ieee.org/document/9730563" TargetMode="External"/><Relationship Id="rId3" Type="http://schemas.openxmlformats.org/officeDocument/2006/relationships/image" Target="../media/image2.pn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www.geeksforgeeks.org/image-enhancement-techniques-using-opencv-python/" TargetMode="External"/><Relationship Id="rId1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www.kaggle.com/datasets/soumikrakshit/lol-dataset/" TargetMode="Externa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206410" y="-2622120"/>
            <a:ext cx="7281213" cy="10672271"/>
            <a:chOff x="395891" y="-2622120"/>
            <a:chExt cx="7281213" cy="10672271"/>
          </a:xfrm>
        </p:grpSpPr>
        <p:sp>
          <p:nvSpPr>
            <p:cNvPr id="15" name="Rectangle 14"/>
            <p:cNvSpPr/>
            <p:nvPr/>
          </p:nvSpPr>
          <p:spPr>
            <a:xfrm rot="1889309">
              <a:off x="792481" y="-2622120"/>
              <a:ext cx="6884623" cy="10672271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5891" y="3429000"/>
              <a:ext cx="7035995" cy="1938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6000" dirty="0">
                  <a:solidFill>
                    <a:schemeClr val="bg2"/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Low Light Image Enhancement</a:t>
              </a:r>
              <a:r>
                <a:rPr lang="en-US" altLang="en-IN" sz="6000" dirty="0">
                  <a:solidFill>
                    <a:schemeClr val="bg2"/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 </a:t>
              </a:r>
              <a:endParaRPr lang="en-US" altLang="en-IN" sz="6000" dirty="0">
                <a:solidFill>
                  <a:schemeClr val="bg2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74631" y="2993820"/>
              <a:ext cx="714883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2000" dirty="0">
                  <a:solidFill>
                    <a:schemeClr val="bg1"/>
                  </a:solidFill>
                  <a:latin typeface="Bahnschrift Light" panose="020B0502040204020203" pitchFamily="34" charset="0"/>
                </a:rPr>
                <a:t>Convolutional Neural Network</a:t>
              </a:r>
              <a:r>
                <a:rPr lang="en-US" sz="2000" dirty="0">
                  <a:solidFill>
                    <a:schemeClr val="bg1"/>
                  </a:solidFill>
                  <a:latin typeface="Bahnschrift Light" panose="020B0502040204020203" pitchFamily="34" charset="0"/>
                </a:rPr>
                <a:t> and Deep Learning</a:t>
              </a:r>
              <a:endParaRPr lang="en-US" sz="2000" dirty="0">
                <a:solidFill>
                  <a:schemeClr val="bg1"/>
                </a:solidFill>
                <a:latin typeface="Bahnschrift Light" panose="020B0502040204020203" pitchFamily="34" charset="0"/>
                <a:ea typeface="Cascadia Mono SemiBold" panose="020B0609020000020004" pitchFamily="49" charset="0"/>
                <a:cs typeface="Cascadia Mono SemiBold" panose="020B0609020000020004" pitchFamily="49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646058" y="-878039"/>
            <a:ext cx="5410470" cy="8443744"/>
            <a:chOff x="7646058" y="-878039"/>
            <a:chExt cx="5410470" cy="8443744"/>
          </a:xfrm>
        </p:grpSpPr>
        <p:grpSp>
          <p:nvGrpSpPr>
            <p:cNvPr id="8" name="Group 7"/>
            <p:cNvGrpSpPr/>
            <p:nvPr/>
          </p:nvGrpSpPr>
          <p:grpSpPr>
            <a:xfrm>
              <a:off x="7646058" y="-878039"/>
              <a:ext cx="5240577" cy="7590100"/>
              <a:chOff x="7861317" y="-1895080"/>
              <a:chExt cx="5240577" cy="7590100"/>
            </a:xfrm>
            <a:blipFill>
              <a:blip r:embed="rId1"/>
              <a:stretch>
                <a:fillRect/>
              </a:stretch>
            </a:blipFill>
          </p:grpSpPr>
          <p:sp>
            <p:nvSpPr>
              <p:cNvPr id="2" name="Rectangle 1"/>
              <p:cNvSpPr/>
              <p:nvPr/>
            </p:nvSpPr>
            <p:spPr>
              <a:xfrm rot="1713833">
                <a:off x="7861317" y="-837041"/>
                <a:ext cx="1875029" cy="400716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4400" dirty="0">
                  <a:latin typeface="Bahnschrift Light" panose="020B0502040204020203" pitchFamily="34" charset="0"/>
                </a:endParaRPr>
              </a:p>
            </p:txBody>
          </p:sp>
          <p:sp>
            <p:nvSpPr>
              <p:cNvPr id="3" name="Rectangle 2"/>
              <p:cNvSpPr/>
              <p:nvPr/>
            </p:nvSpPr>
            <p:spPr>
              <a:xfrm rot="1713833">
                <a:off x="8769230" y="1687856"/>
                <a:ext cx="1875029" cy="400716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4400">
                  <a:latin typeface="Bahnschrift Light" panose="020B0502040204020203" pitchFamily="34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 rot="1713833">
                <a:off x="10728453" y="-1895080"/>
                <a:ext cx="1875029" cy="400716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4400">
                  <a:latin typeface="Bahnschrift Light" panose="020B0502040204020203" pitchFamily="34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>
              <a:xfrm rot="1713833">
                <a:off x="11226865" y="1370936"/>
                <a:ext cx="1875029" cy="400716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4400">
                  <a:latin typeface="Bahnschrift Light" panose="020B0502040204020203" pitchFamily="34" charset="0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7815951" y="-24395"/>
              <a:ext cx="5240577" cy="7590100"/>
              <a:chOff x="7861317" y="-1895080"/>
              <a:chExt cx="5240577" cy="75901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0" name="Rectangle 9"/>
              <p:cNvSpPr/>
              <p:nvPr/>
            </p:nvSpPr>
            <p:spPr>
              <a:xfrm rot="1713833">
                <a:off x="7861317" y="-837041"/>
                <a:ext cx="1875029" cy="400716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4400">
                  <a:latin typeface="Bahnschrift Light" panose="020B0502040204020203" pitchFamily="34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 rot="1713833">
                <a:off x="8769230" y="1687856"/>
                <a:ext cx="1875029" cy="400716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4400">
                  <a:latin typeface="Bahnschrift Light" panose="020B0502040204020203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 rot="1713833">
                <a:off x="10728453" y="-1895080"/>
                <a:ext cx="1875029" cy="400716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4400" dirty="0">
                  <a:latin typeface="Bahnschrift Light" panose="020B0502040204020203" pitchFamily="34" charset="0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 rot="1713833">
                <a:off x="11226865" y="1370936"/>
                <a:ext cx="1875029" cy="400716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4400">
                  <a:latin typeface="Bahnschrift Light" panose="020B0502040204020203" pitchFamily="34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4" b="14844"/>
          <a:stretch>
            <a:fillRect/>
          </a:stretch>
        </p:blipFill>
        <p:spPr>
          <a:xfrm>
            <a:off x="-67195" y="-137162"/>
            <a:ext cx="12435840" cy="726912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/>
          <p:cNvSpPr txBox="1"/>
          <p:nvPr/>
        </p:nvSpPr>
        <p:spPr>
          <a:xfrm>
            <a:off x="206084" y="393802"/>
            <a:ext cx="10759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Implementation Details</a:t>
            </a:r>
            <a:endParaRPr lang="en-IN" sz="6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-415636" y="2067791"/>
            <a:ext cx="13061372" cy="5064172"/>
          </a:xfrm>
          <a:prstGeom prst="rect">
            <a:avLst/>
          </a:prstGeom>
          <a:solidFill>
            <a:schemeClr val="tx1">
              <a:alpha val="9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604053" y="2302907"/>
            <a:ext cx="10566174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Sitka Small Semibold" pitchFamily="2" charset="0"/>
              </a:rPr>
              <a:t>4) Model Architecture</a:t>
            </a:r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pPr algn="l"/>
            <a:r>
              <a:rPr lang="en-US" b="1" i="0" dirty="0">
                <a:effectLst/>
                <a:latin typeface="Sitka Small Semibold" pitchFamily="2" charset="0"/>
              </a:rPr>
              <a:t>l Overview:</a:t>
            </a:r>
            <a:endParaRPr lang="en-US" b="1" i="0" dirty="0">
              <a:effectLst/>
              <a:latin typeface="Sitka Small Semibold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Input Layer: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Image input size: (256, 256, 3) for RGB images.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Convolutional Branches: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Multiple branches process input differently.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Branch 1 and Branch 3: 3 convolutional layers each with increasing filters and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itka Small Semibold" pitchFamily="2" charset="0"/>
              </a:rPr>
              <a:t>ReLU</a:t>
            </a:r>
            <a:r>
              <a:rPr lang="en-US" b="0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 activation.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Branch 2: 3 convolutional layers with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itka Small Semibold" pitchFamily="2" charset="0"/>
              </a:rPr>
              <a:t>ReLU</a:t>
            </a:r>
            <a:r>
              <a:rPr lang="en-US" b="0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 activation.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Merge Operation: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Branch outputs are merged using element-wise addition.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Output Branch: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itka Small Semibold" pitchFamily="2" charset="0"/>
              </a:rPr>
              <a:t>Merged features go through a convolutional layer to produce a 3-channel enhanced image.</a:t>
            </a:r>
            <a:endParaRPr lang="en-US" b="0" i="0" dirty="0">
              <a:solidFill>
                <a:srgbClr val="D1D5DB"/>
              </a:solidFill>
              <a:effectLst/>
              <a:latin typeface="Sitka Small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4" b="14844"/>
          <a:stretch>
            <a:fillRect/>
          </a:stretch>
        </p:blipFill>
        <p:spPr>
          <a:xfrm>
            <a:off x="-67195" y="-137162"/>
            <a:ext cx="12435840" cy="726912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/>
          <p:cNvSpPr txBox="1"/>
          <p:nvPr/>
        </p:nvSpPr>
        <p:spPr>
          <a:xfrm>
            <a:off x="206084" y="393802"/>
            <a:ext cx="10759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Implementation Details</a:t>
            </a:r>
            <a:endParaRPr lang="en-IN" sz="6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-379961" y="2067791"/>
            <a:ext cx="13061372" cy="5064172"/>
          </a:xfrm>
          <a:prstGeom prst="rect">
            <a:avLst/>
          </a:prstGeom>
          <a:solidFill>
            <a:schemeClr val="tx1">
              <a:alpha val="9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206084" y="2178216"/>
            <a:ext cx="10566174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Sitka Small Semibold" pitchFamily="2" charset="0"/>
              </a:rPr>
              <a:t>5) Model Compilation and Training</a:t>
            </a:r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Compile the model using an optimizer ('</a:t>
            </a:r>
            <a:r>
              <a:rPr lang="en-US" dirty="0" err="1">
                <a:solidFill>
                  <a:schemeClr val="bg1"/>
                </a:solidFill>
                <a:latin typeface="Sitka Small Semibold" pitchFamily="2" charset="0"/>
              </a:rPr>
              <a:t>adam</a:t>
            </a:r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') and a suitable loss function ('</a:t>
            </a:r>
            <a:r>
              <a:rPr lang="en-US" dirty="0" err="1">
                <a:solidFill>
                  <a:schemeClr val="bg1"/>
                </a:solidFill>
                <a:latin typeface="Sitka Small Semibold" pitchFamily="2" charset="0"/>
              </a:rPr>
              <a:t>mean_squared_error</a:t>
            </a:r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’). </a:t>
            </a:r>
            <a:endParaRPr lang="en-US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Train the model using the training data with a validation split. </a:t>
            </a:r>
            <a:endParaRPr lang="en-US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Monitor training progress using metrics like accuracy.</a:t>
            </a:r>
            <a:endParaRPr lang="en-IN" dirty="0">
              <a:solidFill>
                <a:schemeClr val="bg1"/>
              </a:solidFill>
              <a:latin typeface="Sitka Small Semibold" pitchFamily="2" charset="0"/>
            </a:endParaRPr>
          </a:p>
          <a:p>
            <a:pPr algn="l"/>
            <a:r>
              <a:rPr lang="en-US" b="1" i="0" dirty="0">
                <a:effectLst/>
                <a:latin typeface="Sitka Small Semibold" pitchFamily="2" charset="0"/>
              </a:rPr>
              <a:t>l Overview:</a:t>
            </a:r>
            <a:endParaRPr lang="en-US" b="1" i="0" dirty="0">
              <a:effectLst/>
              <a:latin typeface="Sitka Small Semibold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6084" y="4627743"/>
            <a:ext cx="105661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Sitka Small Semibold" pitchFamily="2" charset="0"/>
              </a:rPr>
              <a:t>6) Evaluation</a:t>
            </a:r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Evaluate the trained model on the test data using the evaluate </a:t>
            </a:r>
            <a:r>
              <a:rPr lang="en-US" dirty="0" err="1">
                <a:solidFill>
                  <a:schemeClr val="bg1"/>
                </a:solidFill>
                <a:latin typeface="Sitka Small Semibold" pitchFamily="2" charset="0"/>
              </a:rPr>
              <a:t>method.</a:t>
            </a:r>
            <a:r>
              <a:rPr lang="en-US" b="1" i="0" dirty="0" err="1">
                <a:effectLst/>
                <a:latin typeface="Sitka Small Semibold" pitchFamily="2" charset="0"/>
              </a:rPr>
              <a:t>l</a:t>
            </a:r>
            <a:r>
              <a:rPr lang="en-US" b="1" i="0" dirty="0">
                <a:effectLst/>
                <a:latin typeface="Sitka Small Semibold" pitchFamily="2" charset="0"/>
              </a:rPr>
              <a:t> Overview:</a:t>
            </a:r>
            <a:endParaRPr lang="en-US" b="1" i="0" dirty="0">
              <a:effectLst/>
              <a:latin typeface="Sitka Small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4" b="14844"/>
          <a:stretch>
            <a:fillRect/>
          </a:stretch>
        </p:blipFill>
        <p:spPr>
          <a:xfrm>
            <a:off x="-67195" y="-137162"/>
            <a:ext cx="12435840" cy="726912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/>
          <p:cNvSpPr txBox="1"/>
          <p:nvPr/>
        </p:nvSpPr>
        <p:spPr>
          <a:xfrm>
            <a:off x="206084" y="393802"/>
            <a:ext cx="10759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Implementation Details</a:t>
            </a:r>
            <a:endParaRPr lang="en-IN" sz="6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-379961" y="2067791"/>
            <a:ext cx="13061372" cy="5064172"/>
          </a:xfrm>
          <a:prstGeom prst="rect">
            <a:avLst/>
          </a:prstGeom>
          <a:solidFill>
            <a:schemeClr val="tx1">
              <a:alpha val="9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206084" y="2178216"/>
            <a:ext cx="1056617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Sitka Small Semibold" pitchFamily="2" charset="0"/>
              </a:rPr>
              <a:t>7) Performance Metrics</a:t>
            </a:r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Define functions to calculate PSNR and SSIM scores using appropriate libraries (e.g., scikit-image).</a:t>
            </a:r>
            <a:endParaRPr lang="en-US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Calculate individual scores for each test image and average scores</a:t>
            </a:r>
            <a:r>
              <a:rPr lang="en-US" b="1" i="0" dirty="0">
                <a:effectLst/>
                <a:latin typeface="Sitka Small Semibold" pitchFamily="2" charset="0"/>
              </a:rPr>
              <a:t> Overview:</a:t>
            </a:r>
            <a:endParaRPr lang="en-US" b="1" i="0" dirty="0">
              <a:effectLst/>
              <a:latin typeface="Sitka Small Semibold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6084" y="4627743"/>
            <a:ext cx="1056617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Sitka Small Semibold" pitchFamily="2" charset="0"/>
              </a:rPr>
              <a:t>8) Testing with Real Samples</a:t>
            </a:r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b="1" i="0" dirty="0">
                <a:effectLst/>
                <a:latin typeface="Sitka Small Semibold" pitchFamily="2" charset="0"/>
              </a:rPr>
              <a:t>Overview:</a:t>
            </a:r>
            <a:endParaRPr lang="en-US" b="1" i="0" dirty="0">
              <a:effectLst/>
              <a:latin typeface="Sitka Small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4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78" r="9178"/>
          <a:stretch>
            <a:fillRect/>
          </a:stretch>
        </p:blipFill>
        <p:spPr>
          <a:xfrm>
            <a:off x="-182880" y="-1377118"/>
            <a:ext cx="14508480" cy="8379898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effectLst>
            <a:reflection stA="0" endPos="65000" dist="50800" dir="5400000" sy="-100000" algn="bl" rotWithShape="0"/>
          </a:effectLst>
        </p:spPr>
      </p:pic>
      <p:sp>
        <p:nvSpPr>
          <p:cNvPr id="6" name="TextBox 5"/>
          <p:cNvSpPr txBox="1"/>
          <p:nvPr/>
        </p:nvSpPr>
        <p:spPr>
          <a:xfrm>
            <a:off x="502920" y="242667"/>
            <a:ext cx="1202436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0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Base Paper Links</a:t>
            </a:r>
            <a:endParaRPr lang="en-IN" sz="13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884573" y="-182880"/>
            <a:ext cx="325120" cy="71475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4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78" r="9178"/>
          <a:stretch>
            <a:fillRect/>
          </a:stretch>
        </p:blipFill>
        <p:spPr>
          <a:xfrm>
            <a:off x="0" y="0"/>
            <a:ext cx="12517120" cy="68580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effectLst>
            <a:reflection stA="0" endPos="65000" dist="50800" dir="5400000" sy="-100000" algn="bl" rotWithShape="0"/>
          </a:effectLst>
        </p:spPr>
      </p:pic>
      <p:sp>
        <p:nvSpPr>
          <p:cNvPr id="2" name="Rectangle 1"/>
          <p:cNvSpPr/>
          <p:nvPr/>
        </p:nvSpPr>
        <p:spPr>
          <a:xfrm>
            <a:off x="6494585" y="-182880"/>
            <a:ext cx="6022535" cy="7147560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sz="6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08726" y="703384"/>
            <a:ext cx="54832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u="sng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Base Paper Links</a:t>
            </a:r>
            <a:endParaRPr lang="en-IN" sz="6000" u="sng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708726" y="2825255"/>
          <a:ext cx="5483274" cy="37729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3274"/>
              </a:tblGrid>
              <a:tr h="45700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Based on image enhancement</a:t>
                      </a:r>
                      <a:endParaRPr lang="en-IN" dirty="0"/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</a:tr>
              <a:tr h="952989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hlinkClick r:id="rId4"/>
                        </a:rPr>
                        <a:t>Low-light Enhancement Using </a:t>
                      </a:r>
                      <a:r>
                        <a:rPr lang="en-US" b="1" dirty="0" err="1">
                          <a:hlinkClick r:id="rId4"/>
                        </a:rPr>
                        <a:t>Retinex</a:t>
                      </a:r>
                      <a:r>
                        <a:rPr lang="en-US" b="1" dirty="0">
                          <a:hlinkClick r:id="rId4"/>
                        </a:rPr>
                        <a:t>-Decomposition Convolutional Neural Networks | IEEE Conference Publication | IEEE Xplore</a:t>
                      </a:r>
                      <a:endParaRPr lang="en-IN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952989"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>
                          <a:hlinkClick r:id="rId5"/>
                        </a:rPr>
                        <a:t>Subband</a:t>
                      </a:r>
                      <a:r>
                        <a:rPr lang="en-US" b="1" dirty="0">
                          <a:hlinkClick r:id="rId5"/>
                        </a:rPr>
                        <a:t> Adaptive Enhancement Of Low Light Images Using Wavelet-Based Convolutional Neural Networks | IEEE Conference Publication | IEEE Xplore</a:t>
                      </a:r>
                      <a:endParaRPr lang="en-IN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952989">
                <a:tc>
                  <a:txBody>
                    <a:bodyPr/>
                    <a:lstStyle/>
                    <a:p>
                      <a:pPr algn="l"/>
                      <a:r>
                        <a:rPr lang="en-IN" b="1" dirty="0">
                          <a:hlinkClick r:id="rId6"/>
                        </a:rPr>
                        <a:t>Low-Light Image Enhancement for UAVs With Multi-Feature Fusion Deep Neural Networks | IEEE Journals &amp; Magazine | IEEE Xplore</a:t>
                      </a:r>
                      <a:endParaRPr lang="en-IN" b="1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457001">
                <a:tc>
                  <a:txBody>
                    <a:bodyPr/>
                    <a:lstStyle/>
                    <a:p>
                      <a:pPr algn="l"/>
                      <a:r>
                        <a:rPr lang="en-IN" b="1" dirty="0">
                          <a:hlinkClick r:id="rId7"/>
                        </a:rPr>
                        <a:t>arxiv.org/pdf/2207.10564.pdf</a:t>
                      </a:r>
                      <a:endParaRPr lang="en-IN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Milky way galaxy with stars and space dust in the universe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9936" y="-709474"/>
            <a:ext cx="13344004" cy="801428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123031" y="0"/>
            <a:ext cx="1164654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Reference Link</a:t>
            </a:r>
            <a:endParaRPr lang="en-IN" sz="96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7" name="Rectangle: Rounded Corners 16"/>
          <p:cNvSpPr/>
          <p:nvPr/>
        </p:nvSpPr>
        <p:spPr>
          <a:xfrm>
            <a:off x="162098" y="1870364"/>
            <a:ext cx="7308966" cy="423949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789708" y="2254828"/>
            <a:ext cx="5891646" cy="3390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3675"/>
              </a:lnSpc>
              <a:buFont typeface="+mj-lt"/>
              <a:buAutoNum type="arabicPeriod"/>
            </a:pPr>
            <a:r>
              <a:rPr lang="en-US" sz="2400" b="1" u="sng" dirty="0">
                <a:solidFill>
                  <a:srgbClr val="5271FF"/>
                </a:solidFill>
                <a:latin typeface="Sitka Small Semibold" pitchFamily="2" charset="0"/>
                <a:cs typeface="Sitka Small Semibold" pitchFamily="2" charset="0"/>
                <a:hlinkClick r:id="rId2" tooltip="https://www.geeksforgeeks.org/image-enhancement-techniques-using-opencv-python/"/>
              </a:rPr>
              <a:t>https://github.com/jinyeying/night-enhancement/blob/main/main.py</a:t>
            </a:r>
            <a:endParaRPr lang="en-US" sz="2400" b="1" u="sng" dirty="0">
              <a:solidFill>
                <a:srgbClr val="5271FF"/>
              </a:solidFill>
              <a:latin typeface="Sitka Small Semibold" pitchFamily="2" charset="0"/>
              <a:cs typeface="Sitka Small Semibold" pitchFamily="2" charset="0"/>
            </a:endParaRPr>
          </a:p>
          <a:p>
            <a:pPr marL="457200" indent="-457200">
              <a:lnSpc>
                <a:spcPts val="3675"/>
              </a:lnSpc>
              <a:buFont typeface="+mj-lt"/>
              <a:buAutoNum type="arabicPeriod"/>
            </a:pPr>
            <a:r>
              <a:rPr lang="en-US" sz="2400" b="1" u="sng" dirty="0">
                <a:solidFill>
                  <a:srgbClr val="5271FF"/>
                </a:solidFill>
                <a:latin typeface="Sitka Small Semibold" pitchFamily="2" charset="0"/>
                <a:cs typeface="Sitka Small Semibold" pitchFamily="2" charset="0"/>
                <a:hlinkClick r:id="rId2" tooltip="https://www.geeksforgeeks.org/image-enhancement-techniques-using-opencv-python/"/>
              </a:rPr>
              <a:t>https://github.com/dawnlh/awesome-low-light-image-enhancement</a:t>
            </a:r>
            <a:endParaRPr lang="en-US" sz="2400" b="1" u="sng" dirty="0">
              <a:solidFill>
                <a:srgbClr val="5271FF"/>
              </a:solidFill>
              <a:latin typeface="Sitka Small Semibold" pitchFamily="2" charset="0"/>
              <a:cs typeface="Sitka Small Semibold" pitchFamily="2" charset="0"/>
            </a:endParaRPr>
          </a:p>
          <a:p>
            <a:pPr marL="457200" indent="-457200">
              <a:lnSpc>
                <a:spcPts val="3675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sz="2400" b="1" u="sng" dirty="0">
                <a:solidFill>
                  <a:srgbClr val="5271FF"/>
                </a:solidFill>
                <a:latin typeface="Sitka Small Semibold" pitchFamily="2" charset="0"/>
                <a:cs typeface="Sitka Small Semibold" pitchFamily="2" charset="0"/>
              </a:rPr>
              <a:t>https://www.geeksforgeeks.org/image-enhancement-techniques-using-opencv-python/</a:t>
            </a:r>
            <a:endParaRPr lang="en-US" sz="2400" b="1" u="sng" dirty="0">
              <a:solidFill>
                <a:srgbClr val="5271FF"/>
              </a:solidFill>
              <a:latin typeface="Sitka Small Semibold" pitchFamily="2" charset="0"/>
              <a:cs typeface="Sitka Small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85725" y="1753235"/>
            <a:ext cx="12192635" cy="16757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sz="9600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THANK YOU!</a:t>
            </a:r>
            <a:endParaRPr lang="en-US" sz="9600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351520" y="4791710"/>
            <a:ext cx="3862070" cy="20662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Submitted By:</a:t>
            </a:r>
            <a:endParaRPr lang="en-US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Rishav Kumar Singh(2205762)</a:t>
            </a:r>
            <a:endParaRPr lang="en-US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Sahil Kumar Singh(22051965)</a:t>
            </a:r>
            <a:endParaRPr lang="en-US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Samridhi Pathak(22051968)</a:t>
            </a:r>
            <a:endParaRPr lang="en-US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Shreya Katyayan(22051979)</a:t>
            </a:r>
            <a:endParaRPr lang="en-US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Soumya Gupta(22051030)</a:t>
            </a:r>
            <a:endParaRPr lang="en-US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Sourav Gupta(2205778)</a:t>
            </a:r>
            <a:endParaRPr lang="en-US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0" y="5909945"/>
            <a:ext cx="40347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Submitted to:</a:t>
            </a:r>
            <a:endParaRPr lang="en-US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  <a:p>
            <a:r>
              <a:rPr lang="en-US">
                <a:solidFill>
                  <a:schemeClr val="bg1"/>
                </a:solidFill>
                <a:latin typeface="Sitka Small Semibold" pitchFamily="2" charset="0"/>
                <a:cs typeface="Sitka Small Semibold" pitchFamily="2" charset="0"/>
              </a:rPr>
              <a:t>Dr. Rinku Datta Rakshit</a:t>
            </a:r>
            <a:endParaRPr lang="en-US">
              <a:solidFill>
                <a:schemeClr val="bg1"/>
              </a:solidFill>
              <a:latin typeface="Sitka Small Semibold" pitchFamily="2" charset="0"/>
              <a:cs typeface="Sitka Small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/>
      </p:transition>
    </mc:Choice>
    <mc:Fallback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ld street lamp and city skyline at dusk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12" r="8193" b="6619"/>
          <a:stretch>
            <a:fillRect/>
          </a:stretch>
        </p:blipFill>
        <p:spPr>
          <a:xfrm>
            <a:off x="1" y="0"/>
            <a:ext cx="12192000" cy="69646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2920" y="242667"/>
            <a:ext cx="1202436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0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Introduction</a:t>
            </a:r>
            <a:endParaRPr lang="en-IN" sz="13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884573" y="-182880"/>
            <a:ext cx="325120" cy="71475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ld street lamp and city skyline at dusk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8" t="14812" r="1095" b="6619"/>
          <a:stretch>
            <a:fillRect/>
          </a:stretch>
        </p:blipFill>
        <p:spPr>
          <a:xfrm>
            <a:off x="1" y="0"/>
            <a:ext cx="12192000" cy="696467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494585" y="-182880"/>
            <a:ext cx="6022535" cy="7147560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sz="6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08726" y="703384"/>
            <a:ext cx="54832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u="sng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Introduction</a:t>
            </a:r>
            <a:endParaRPr lang="en-IN" sz="60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6889173" y="2566555"/>
            <a:ext cx="50395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solidFill>
                  <a:schemeClr val="bg1"/>
                </a:solidFill>
                <a:latin typeface="Sitka Small Semibold" pitchFamily="2" charset="0"/>
              </a:rPr>
              <a:t>In the field of computer vision and image processing, the challenge of enhancing low-light images has been an age old obstacle. Dim images usually reduces the details. For overcoming this problem we have designed a CNN model for enhancing a low light image.</a:t>
            </a:r>
            <a:endParaRPr lang="en-IN" sz="2400" b="1" dirty="0">
              <a:solidFill>
                <a:schemeClr val="bg1"/>
              </a:solidFill>
              <a:latin typeface="Sitka Small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884573" y="-182880"/>
            <a:ext cx="325120" cy="71475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9" name="Group 8"/>
          <p:cNvGrpSpPr/>
          <p:nvPr/>
        </p:nvGrpSpPr>
        <p:grpSpPr>
          <a:xfrm>
            <a:off x="0" y="655320"/>
            <a:ext cx="12256770" cy="5547360"/>
            <a:chOff x="0" y="655320"/>
            <a:chExt cx="12256770" cy="55473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5" t="3564" r="-1738" b="-14467"/>
            <a:stretch>
              <a:fillRect/>
            </a:stretch>
          </p:blipFill>
          <p:spPr>
            <a:xfrm>
              <a:off x="0" y="655320"/>
              <a:ext cx="12256770" cy="554736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487680" y="3129280"/>
              <a:ext cx="8335645" cy="5219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IN" sz="2800" dirty="0"/>
                <a:t>Low light image dataset</a:t>
              </a:r>
              <a:r>
                <a:rPr lang="en-US" altLang="en-IN" sz="2800" dirty="0"/>
                <a:t>(Kaggle)</a:t>
              </a:r>
              <a:endParaRPr lang="en-US" altLang="en-IN" sz="280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75873" y="1097280"/>
            <a:ext cx="6297930" cy="4023360"/>
            <a:chOff x="0" y="655320"/>
            <a:chExt cx="12256770" cy="554736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5" t="3564" r="-1738" b="-14467"/>
            <a:stretch>
              <a:fillRect/>
            </a:stretch>
          </p:blipFill>
          <p:spPr>
            <a:xfrm>
              <a:off x="0" y="655320"/>
              <a:ext cx="12256770" cy="554736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535962" y="3068295"/>
              <a:ext cx="7849478" cy="72140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IN" sz="2800" dirty="0"/>
                <a:t>Low light image dataset</a:t>
              </a:r>
              <a:endParaRPr lang="en-IN" sz="2800" dirty="0"/>
            </a:p>
          </p:txBody>
        </p:sp>
      </p:grpSp>
      <p:sp>
        <p:nvSpPr>
          <p:cNvPr id="2" name="Rectangle 1"/>
          <p:cNvSpPr/>
          <p:nvPr/>
        </p:nvSpPr>
        <p:spPr>
          <a:xfrm>
            <a:off x="6473803" y="-98563"/>
            <a:ext cx="6022535" cy="7147560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IN" sz="6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95783" y="279731"/>
            <a:ext cx="59162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u="sng" dirty="0">
                <a:solidFill>
                  <a:schemeClr val="bg1"/>
                </a:solidFill>
                <a:latin typeface="Sitka Small Semibold" pitchFamily="2" charset="0"/>
              </a:rPr>
              <a:t>Low light image dataset</a:t>
            </a:r>
            <a:endParaRPr lang="en-IN" sz="6000" u="sng" dirty="0">
              <a:solidFill>
                <a:schemeClr val="bg1"/>
              </a:solidFill>
              <a:latin typeface="Sitka Small Semibold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3662" y="2607812"/>
            <a:ext cx="5164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hlinkClick r:id="rId2"/>
              </a:rPr>
              <a:t>LOL Dataset (kaggle.com)</a:t>
            </a:r>
            <a:endParaRPr lang="en-IN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6951421" y="3622679"/>
            <a:ext cx="46343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i="0" dirty="0">
                <a:solidFill>
                  <a:schemeClr val="bg1"/>
                </a:solidFill>
                <a:effectLst/>
                <a:latin typeface="Sitka Small Semibold" pitchFamily="2" charset="0"/>
              </a:rPr>
              <a:t>The Low light dataset is composed of 500 low-light and normal-light image pairs and is divided into 485 training pairs and 15 testing pairs.</a:t>
            </a:r>
            <a:endParaRPr lang="en-IN" sz="2400" b="1" dirty="0">
              <a:solidFill>
                <a:schemeClr val="bg1"/>
              </a:solidFill>
              <a:latin typeface="Sitka Small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1">
            <a:alphaModFix amt="85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7852" y="2383155"/>
            <a:ext cx="12024360" cy="189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en-IN" sz="130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 </a:t>
            </a:r>
            <a:r>
              <a:rPr lang="en-IN" sz="130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Methodology</a:t>
            </a:r>
            <a:endParaRPr lang="en-IN" sz="13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884573" y="-182880"/>
            <a:ext cx="325120" cy="71475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>
            <a:alphaModFix amt="85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125" t="12500" r="-26125" b="125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815841" y="-182880"/>
            <a:ext cx="7701280" cy="71475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sz="6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18126" y="368104"/>
            <a:ext cx="54832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u="sng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Methodology</a:t>
            </a:r>
            <a:endParaRPr lang="en-IN" sz="6000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5940136" y="2119745"/>
            <a:ext cx="57600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400" b="1" dirty="0">
                <a:solidFill>
                  <a:schemeClr val="bg1"/>
                </a:solidFill>
                <a:latin typeface="Sitka Small Semibold" pitchFamily="2" charset="0"/>
              </a:rPr>
              <a:t>Here we are working with a CNN model with a training dataset. The dataset contains low light images and its corresponding enlightened images. We use this dataset to train a CNN model with multiple branches, after which we make the model to generate an enhanced image.</a:t>
            </a:r>
            <a:endParaRPr lang="en-IN" sz="2400" b="1" dirty="0">
              <a:solidFill>
                <a:schemeClr val="bg1"/>
              </a:solidFill>
              <a:latin typeface="Sitka Small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4" b="1484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" y="1844040"/>
            <a:ext cx="1202436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0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Implementation Details</a:t>
            </a:r>
            <a:endParaRPr lang="en-IN" sz="10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4" b="14844"/>
          <a:stretch>
            <a:fillRect/>
          </a:stretch>
        </p:blipFill>
        <p:spPr>
          <a:xfrm>
            <a:off x="-67195" y="-137162"/>
            <a:ext cx="12435840" cy="726912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/>
          <p:cNvSpPr txBox="1"/>
          <p:nvPr/>
        </p:nvSpPr>
        <p:spPr>
          <a:xfrm>
            <a:off x="206084" y="393802"/>
            <a:ext cx="10759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itka Small Semibold" pitchFamily="2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Implementation Details</a:t>
            </a:r>
            <a:endParaRPr lang="en-IN" sz="6000" dirty="0">
              <a:solidFill>
                <a:schemeClr val="bg1"/>
              </a:solidFill>
              <a:latin typeface="Sitka Small Semibold" pitchFamily="2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-415636" y="2067791"/>
            <a:ext cx="13061372" cy="5064172"/>
          </a:xfrm>
          <a:prstGeom prst="rect">
            <a:avLst/>
          </a:prstGeom>
          <a:solidFill>
            <a:schemeClr val="tx1">
              <a:alpha val="9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154128" y="2565212"/>
            <a:ext cx="648392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arenR"/>
            </a:pPr>
            <a:r>
              <a:rPr lang="en-IN" sz="2800" dirty="0">
                <a:solidFill>
                  <a:schemeClr val="bg1"/>
                </a:solidFill>
                <a:latin typeface="Sitka Small Semibold" pitchFamily="2" charset="0"/>
              </a:rPr>
              <a:t>Data Loading and Exploration</a:t>
            </a:r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endParaRPr lang="en-US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Define paths for low light and high light image directories for both training and testing.</a:t>
            </a:r>
            <a:endParaRPr lang="en-IN" dirty="0">
              <a:solidFill>
                <a:schemeClr val="bg1"/>
              </a:solidFill>
              <a:latin typeface="Sitka Small Semibold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6084" y="4433089"/>
            <a:ext cx="6483927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Sitka Small Semibold" pitchFamily="2" charset="0"/>
              </a:rPr>
              <a:t>2) Image Preprocessing</a:t>
            </a:r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Load and preprocess the images using OpenCV, converting them from BGR to RGB. </a:t>
            </a:r>
            <a:endParaRPr lang="en-US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Resize the images to a consistent size (e.g., 256x256) using cv2.resize. </a:t>
            </a:r>
            <a:endParaRPr lang="en-US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Normalize the pixel values to the range [0, 1].</a:t>
            </a:r>
            <a:endParaRPr lang="en-IN" dirty="0">
              <a:solidFill>
                <a:schemeClr val="bg1"/>
              </a:solidFill>
              <a:latin typeface="Sitka Small Semibold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352952" y="3497400"/>
            <a:ext cx="463296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Sitka Small Semibold" pitchFamily="2" charset="0"/>
              </a:rPr>
              <a:t>3) Data Splitting</a:t>
            </a:r>
            <a:endParaRPr lang="en-IN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endParaRPr lang="en-US" sz="2800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Use </a:t>
            </a:r>
            <a:r>
              <a:rPr lang="en-US" dirty="0" err="1">
                <a:solidFill>
                  <a:schemeClr val="bg1"/>
                </a:solidFill>
                <a:latin typeface="Sitka Small Semibold" pitchFamily="2" charset="0"/>
              </a:rPr>
              <a:t>train_test_split</a:t>
            </a:r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 from scikit-learn to split the data into training and validation sets</a:t>
            </a:r>
            <a:endParaRPr lang="en-US" dirty="0">
              <a:solidFill>
                <a:schemeClr val="bg1"/>
              </a:solidFill>
              <a:latin typeface="Sitka Small Semibold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itka Small Semibold" pitchFamily="2" charset="0"/>
              </a:rPr>
              <a:t>(80 : 20).</a:t>
            </a:r>
            <a:endParaRPr lang="en-IN" dirty="0">
              <a:solidFill>
                <a:schemeClr val="bg1"/>
              </a:solidFill>
              <a:latin typeface="Sitka Small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3419</Words>
  <Application>WPS Presentation</Application>
  <PresentationFormat>Widescreen</PresentationFormat>
  <Paragraphs>116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3" baseType="lpstr">
      <vt:lpstr>Arial</vt:lpstr>
      <vt:lpstr>SimSun</vt:lpstr>
      <vt:lpstr>Wingdings</vt:lpstr>
      <vt:lpstr>Cascadia Mono SemiBold</vt:lpstr>
      <vt:lpstr>Bahnschrift Light</vt:lpstr>
      <vt:lpstr>Sitka Small Semibold</vt:lpstr>
      <vt:lpstr>Canva Sans</vt:lpstr>
      <vt:lpstr>AMGDT</vt:lpstr>
      <vt:lpstr>Times New Roman</vt:lpstr>
      <vt:lpstr>Microsoft YaHei</vt:lpstr>
      <vt:lpstr>Arial Unicode MS</vt:lpstr>
      <vt:lpstr>Calibri Light</vt:lpstr>
      <vt:lpstr>Calibri</vt:lpstr>
      <vt:lpstr>Stylus BT</vt:lpstr>
      <vt:lpstr>ScriptC</vt:lpstr>
      <vt:lpstr>Sitka Banner Semibold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ROHITH M</dc:creator>
  <cp:lastModifiedBy>RISHAV SINGH</cp:lastModifiedBy>
  <cp:revision>7</cp:revision>
  <dcterms:created xsi:type="dcterms:W3CDTF">2023-12-02T04:18:00Z</dcterms:created>
  <dcterms:modified xsi:type="dcterms:W3CDTF">2025-03-26T07:31:12Z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E137405AAF684D97B26BA8CEC0414764_13</vt:lpwstr>
  </property>
  <property fmtid="{D5CDD505-2E9C-101B-9397-08002B2CF9AE}" pid="3" name="KSOProductBuildVer">
    <vt:lpwstr>1033-12.2.0.20326</vt:lpwstr>
  </property>
</Properties>
</file>

<file path=docProps/thumbnail.jpeg>
</file>